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62" r:id="rId3"/>
  </p:sldMasterIdLst>
  <p:notesMasterIdLst>
    <p:notesMasterId r:id="rId24"/>
  </p:notesMasterIdLst>
  <p:handoutMasterIdLst>
    <p:handoutMasterId r:id="rId25"/>
  </p:handoutMasterIdLst>
  <p:sldIdLst>
    <p:sldId id="259" r:id="rId4"/>
    <p:sldId id="272" r:id="rId5"/>
    <p:sldId id="270" r:id="rId6"/>
    <p:sldId id="281" r:id="rId7"/>
    <p:sldId id="274" r:id="rId8"/>
    <p:sldId id="275" r:id="rId9"/>
    <p:sldId id="276" r:id="rId10"/>
    <p:sldId id="271" r:id="rId11"/>
    <p:sldId id="278" r:id="rId12"/>
    <p:sldId id="279" r:id="rId13"/>
    <p:sldId id="280" r:id="rId14"/>
    <p:sldId id="277" r:id="rId15"/>
    <p:sldId id="282" r:id="rId16"/>
    <p:sldId id="273" r:id="rId17"/>
    <p:sldId id="284" r:id="rId18"/>
    <p:sldId id="283" r:id="rId19"/>
    <p:sldId id="287" r:id="rId20"/>
    <p:sldId id="285" r:id="rId21"/>
    <p:sldId id="286" r:id="rId22"/>
    <p:sldId id="269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345">
          <p15:clr>
            <a:srgbClr val="A4A3A4"/>
          </p15:clr>
        </p15:guide>
        <p15:guide id="2" orient="horz" pos="21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1" autoAdjust="0"/>
    <p:restoredTop sz="94660"/>
  </p:normalViewPr>
  <p:slideViewPr>
    <p:cSldViewPr snapToGrid="0" snapToObjects="1">
      <p:cViewPr varScale="1">
        <p:scale>
          <a:sx n="158" d="100"/>
          <a:sy n="158" d="100"/>
        </p:scale>
        <p:origin x="-96" y="-392"/>
      </p:cViewPr>
      <p:guideLst>
        <p:guide orient="horz" pos="1345"/>
        <p:guide orient="horz" pos="21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5/4/17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5/4/17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Administration | National Marine Fisheries Service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_curve16.9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3447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42877"/>
            <a:ext cx="8229600" cy="579188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1718"/>
            <a:ext cx="8229600" cy="112514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Administration | National Marine Fisheries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23021"/>
            <a:ext cx="9170673" cy="184333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42901"/>
            <a:ext cx="8229600" cy="5791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1740"/>
            <a:ext cx="8229600" cy="11251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Administration | National Marine Fisheries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030594"/>
            <a:ext cx="5484812" cy="91832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8153" y="2913222"/>
            <a:ext cx="1293813" cy="564356"/>
          </a:xfrm>
        </p:spPr>
        <p:txBody>
          <a:bodyPr lIns="0" tIns="0" rIns="0" bIns="0">
            <a:normAutofit/>
          </a:bodyPr>
          <a:lstStyle>
            <a:lvl1pPr algn="ctr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SWFSC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3211728"/>
            <a:ext cx="5484812" cy="43338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030594"/>
            <a:ext cx="5484812" cy="9183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3" y="2916850"/>
            <a:ext cx="1293813" cy="564356"/>
          </a:xfrm>
        </p:spPr>
        <p:txBody>
          <a:bodyPr lIns="0" tIns="0" rIns="0" bIns="0">
            <a:norm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SWFSC</a:t>
            </a:r>
            <a:endParaRPr lang="en-US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>
          <a:xfrm>
            <a:off x="746632" y="3181682"/>
            <a:ext cx="8412184" cy="2010422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0 h 2504790"/>
              <a:gd name="connsiteX3" fmla="*/ 1 w 9170674"/>
              <a:gd name="connsiteY3" fmla="*/ 2457785 h 2504790"/>
              <a:gd name="connsiteX4" fmla="*/ 2888 w 9170674"/>
              <a:gd name="connsiteY4" fmla="*/ 2462628 h 2504790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1 h 2504790"/>
              <a:gd name="connsiteX3" fmla="*/ 1 w 9170674"/>
              <a:gd name="connsiteY3" fmla="*/ 2457785 h 2504790"/>
              <a:gd name="connsiteX4" fmla="*/ 2888 w 9170674"/>
              <a:gd name="connsiteY4" fmla="*/ 2462628 h 2504790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1 h 2504790"/>
              <a:gd name="connsiteX3" fmla="*/ 9154521 w 9170674"/>
              <a:gd name="connsiteY3" fmla="*/ 2452105 h 2504790"/>
              <a:gd name="connsiteX4" fmla="*/ 1 w 9170674"/>
              <a:gd name="connsiteY4" fmla="*/ 2457785 h 2504790"/>
              <a:gd name="connsiteX5" fmla="*/ 2888 w 9170674"/>
              <a:gd name="connsiteY5" fmla="*/ 2462628 h 2504790"/>
              <a:gd name="connsiteX0" fmla="*/ 2888 w 9170674"/>
              <a:gd name="connsiteY0" fmla="*/ 2315109 h 2502054"/>
              <a:gd name="connsiteX1" fmla="*/ 9170674 w 9170674"/>
              <a:gd name="connsiteY1" fmla="*/ 0 h 2502054"/>
              <a:gd name="connsiteX2" fmla="*/ 9155185 w 9170674"/>
              <a:gd name="connsiteY2" fmla="*/ 2451581 h 2502054"/>
              <a:gd name="connsiteX3" fmla="*/ 9154521 w 9170674"/>
              <a:gd name="connsiteY3" fmla="*/ 2452105 h 2502054"/>
              <a:gd name="connsiteX4" fmla="*/ 1 w 9170674"/>
              <a:gd name="connsiteY4" fmla="*/ 2457785 h 2502054"/>
              <a:gd name="connsiteX5" fmla="*/ 2888 w 9170674"/>
              <a:gd name="connsiteY5" fmla="*/ 2315109 h 2502054"/>
              <a:gd name="connsiteX0" fmla="*/ 2888 w 9170674"/>
              <a:gd name="connsiteY0" fmla="*/ 2436286 h 2502055"/>
              <a:gd name="connsiteX1" fmla="*/ 9170674 w 9170674"/>
              <a:gd name="connsiteY1" fmla="*/ 0 h 2502055"/>
              <a:gd name="connsiteX2" fmla="*/ 9155185 w 9170674"/>
              <a:gd name="connsiteY2" fmla="*/ 2451581 h 2502055"/>
              <a:gd name="connsiteX3" fmla="*/ 9154521 w 9170674"/>
              <a:gd name="connsiteY3" fmla="*/ 2452105 h 2502055"/>
              <a:gd name="connsiteX4" fmla="*/ 1 w 9170674"/>
              <a:gd name="connsiteY4" fmla="*/ 2457785 h 2502055"/>
              <a:gd name="connsiteX5" fmla="*/ 2888 w 9170674"/>
              <a:gd name="connsiteY5" fmla="*/ 2436286 h 250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0674" h="2502055">
                <a:moveTo>
                  <a:pt x="2888" y="2436286"/>
                </a:moveTo>
                <a:cubicBezTo>
                  <a:pt x="23549" y="2432957"/>
                  <a:pt x="7344316" y="2502055"/>
                  <a:pt x="9170674" y="0"/>
                </a:cubicBezTo>
                <a:cubicBezTo>
                  <a:pt x="9168092" y="819774"/>
                  <a:pt x="9157767" y="1631807"/>
                  <a:pt x="9155185" y="2451581"/>
                </a:cubicBezTo>
                <a:lnTo>
                  <a:pt x="9154521" y="2452105"/>
                </a:lnTo>
                <a:lnTo>
                  <a:pt x="1" y="2457785"/>
                </a:lnTo>
                <a:cubicBezTo>
                  <a:pt x="0" y="2415623"/>
                  <a:pt x="2889" y="2478448"/>
                  <a:pt x="2888" y="24362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3211728"/>
            <a:ext cx="5484812" cy="43338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766310"/>
            <a:ext cx="9144000" cy="37719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8229600" cy="5070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0547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2" y="4766312"/>
            <a:ext cx="6400801" cy="37718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Administration | National Marine Fisheries Service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-Fisheries-horizont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1" y="4810762"/>
            <a:ext cx="1276051" cy="30175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766310"/>
            <a:ext cx="9144000" cy="3771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8229600" cy="5070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0547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2" y="4766312"/>
            <a:ext cx="6400801" cy="37718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Administration | National Marine Fisheries Service</a:t>
            </a:r>
            <a:endParaRPr lang="en-US" dirty="0"/>
          </a:p>
        </p:txBody>
      </p:sp>
      <p:pic>
        <p:nvPicPr>
          <p:cNvPr id="9" name="Picture 8" descr="NOAA-Fisheries-horizontal-rev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7200" y="4809998"/>
            <a:ext cx="1276053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856250"/>
            <a:ext cx="5485118" cy="10488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5" y="2030704"/>
            <a:ext cx="5485117" cy="958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Freeform 6"/>
          <p:cNvSpPr>
            <a:spLocks/>
          </p:cNvSpPr>
          <p:nvPr userDrawn="1"/>
        </p:nvSpPr>
        <p:spPr>
          <a:xfrm>
            <a:off x="746632" y="3181682"/>
            <a:ext cx="8412184" cy="2010422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0 h 2504790"/>
              <a:gd name="connsiteX3" fmla="*/ 1 w 9170674"/>
              <a:gd name="connsiteY3" fmla="*/ 2457785 h 2504790"/>
              <a:gd name="connsiteX4" fmla="*/ 2888 w 9170674"/>
              <a:gd name="connsiteY4" fmla="*/ 2462628 h 2504790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1 h 2504790"/>
              <a:gd name="connsiteX3" fmla="*/ 1 w 9170674"/>
              <a:gd name="connsiteY3" fmla="*/ 2457785 h 2504790"/>
              <a:gd name="connsiteX4" fmla="*/ 2888 w 9170674"/>
              <a:gd name="connsiteY4" fmla="*/ 2462628 h 2504790"/>
              <a:gd name="connsiteX0" fmla="*/ 2888 w 9170674"/>
              <a:gd name="connsiteY0" fmla="*/ 2462628 h 2504790"/>
              <a:gd name="connsiteX1" fmla="*/ 9170674 w 9170674"/>
              <a:gd name="connsiteY1" fmla="*/ 0 h 2504790"/>
              <a:gd name="connsiteX2" fmla="*/ 9155185 w 9170674"/>
              <a:gd name="connsiteY2" fmla="*/ 2451581 h 2504790"/>
              <a:gd name="connsiteX3" fmla="*/ 9154521 w 9170674"/>
              <a:gd name="connsiteY3" fmla="*/ 2452105 h 2504790"/>
              <a:gd name="connsiteX4" fmla="*/ 1 w 9170674"/>
              <a:gd name="connsiteY4" fmla="*/ 2457785 h 2504790"/>
              <a:gd name="connsiteX5" fmla="*/ 2888 w 9170674"/>
              <a:gd name="connsiteY5" fmla="*/ 2462628 h 2504790"/>
              <a:gd name="connsiteX0" fmla="*/ 2888 w 9170674"/>
              <a:gd name="connsiteY0" fmla="*/ 2315109 h 2502054"/>
              <a:gd name="connsiteX1" fmla="*/ 9170674 w 9170674"/>
              <a:gd name="connsiteY1" fmla="*/ 0 h 2502054"/>
              <a:gd name="connsiteX2" fmla="*/ 9155185 w 9170674"/>
              <a:gd name="connsiteY2" fmla="*/ 2451581 h 2502054"/>
              <a:gd name="connsiteX3" fmla="*/ 9154521 w 9170674"/>
              <a:gd name="connsiteY3" fmla="*/ 2452105 h 2502054"/>
              <a:gd name="connsiteX4" fmla="*/ 1 w 9170674"/>
              <a:gd name="connsiteY4" fmla="*/ 2457785 h 2502054"/>
              <a:gd name="connsiteX5" fmla="*/ 2888 w 9170674"/>
              <a:gd name="connsiteY5" fmla="*/ 2315109 h 2502054"/>
              <a:gd name="connsiteX0" fmla="*/ 2888 w 9170674"/>
              <a:gd name="connsiteY0" fmla="*/ 2436286 h 2502055"/>
              <a:gd name="connsiteX1" fmla="*/ 9170674 w 9170674"/>
              <a:gd name="connsiteY1" fmla="*/ 0 h 2502055"/>
              <a:gd name="connsiteX2" fmla="*/ 9155185 w 9170674"/>
              <a:gd name="connsiteY2" fmla="*/ 2451581 h 2502055"/>
              <a:gd name="connsiteX3" fmla="*/ 9154521 w 9170674"/>
              <a:gd name="connsiteY3" fmla="*/ 2452105 h 2502055"/>
              <a:gd name="connsiteX4" fmla="*/ 1 w 9170674"/>
              <a:gd name="connsiteY4" fmla="*/ 2457785 h 2502055"/>
              <a:gd name="connsiteX5" fmla="*/ 2888 w 9170674"/>
              <a:gd name="connsiteY5" fmla="*/ 2436286 h 250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0674" h="2502055">
                <a:moveTo>
                  <a:pt x="2888" y="2436286"/>
                </a:moveTo>
                <a:cubicBezTo>
                  <a:pt x="23549" y="2432957"/>
                  <a:pt x="7344316" y="2502055"/>
                  <a:pt x="9170674" y="0"/>
                </a:cubicBezTo>
                <a:cubicBezTo>
                  <a:pt x="9168092" y="819774"/>
                  <a:pt x="9157767" y="1631807"/>
                  <a:pt x="9155185" y="2451581"/>
                </a:cubicBezTo>
                <a:lnTo>
                  <a:pt x="9154521" y="2452105"/>
                </a:lnTo>
                <a:lnTo>
                  <a:pt x="1" y="2457785"/>
                </a:lnTo>
                <a:cubicBezTo>
                  <a:pt x="0" y="2415623"/>
                  <a:pt x="2889" y="2478448"/>
                  <a:pt x="2888" y="243628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8" r:id="rId2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042619" y="913323"/>
            <a:ext cx="7015309" cy="1048854"/>
          </a:xfrm>
        </p:spPr>
        <p:txBody>
          <a:bodyPr/>
          <a:lstStyle/>
          <a:p>
            <a:pPr algn="l"/>
            <a:r>
              <a:rPr lang="en-US" dirty="0"/>
              <a:t>Methodological Advances </a:t>
            </a:r>
            <a:r>
              <a:rPr lang="en-US" dirty="0" smtClean="0"/>
              <a:t>in Statistical </a:t>
            </a:r>
            <a:r>
              <a:rPr lang="en-US" dirty="0"/>
              <a:t>Population Genetics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296632" y="2205694"/>
            <a:ext cx="6390168" cy="918329"/>
          </a:xfrm>
        </p:spPr>
        <p:txBody>
          <a:bodyPr/>
          <a:lstStyle/>
          <a:p>
            <a:r>
              <a:rPr lang="en-US" dirty="0" smtClean="0"/>
              <a:t>Eric C. Anderson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SWFSC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296632" y="3117091"/>
            <a:ext cx="6390168" cy="720974"/>
          </a:xfrm>
        </p:spPr>
        <p:txBody>
          <a:bodyPr>
            <a:normAutofit/>
          </a:bodyPr>
          <a:lstStyle/>
          <a:p>
            <a:r>
              <a:rPr lang="en-US" dirty="0" smtClean="0"/>
              <a:t>Southwest Fisheries Science Center</a:t>
            </a:r>
          </a:p>
          <a:p>
            <a:r>
              <a:rPr lang="en-US" dirty="0" smtClean="0"/>
              <a:t>Fisheries Ecology Division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3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56" y="173545"/>
            <a:ext cx="6864877" cy="2024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4" y="2049764"/>
            <a:ext cx="4680427" cy="243382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02738" y="2049764"/>
            <a:ext cx="3584062" cy="2563144"/>
          </a:xfrm>
        </p:spPr>
        <p:txBody>
          <a:bodyPr/>
          <a:lstStyle/>
          <a:p>
            <a:r>
              <a:rPr lang="en-US" sz="2800" dirty="0" smtClean="0"/>
              <a:t>Genetically-identified kin-pairs (parents, siblings, etc.) can be treated as a type of “recapture.”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04104" y="2005934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http://</a:t>
            </a:r>
            <a:r>
              <a:rPr lang="en-US" sz="1200" dirty="0" err="1">
                <a:solidFill>
                  <a:srgbClr val="FFFFFF"/>
                </a:solidFill>
              </a:rPr>
              <a:t>www.dpi.nsw.gov.au</a:t>
            </a:r>
            <a:r>
              <a:rPr lang="en-US" sz="1200" dirty="0">
                <a:solidFill>
                  <a:srgbClr val="FFFF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50384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43" y="2549898"/>
            <a:ext cx="3944464" cy="22164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075" y="2412180"/>
            <a:ext cx="4165387" cy="2491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of Close-Kin Mark-Recapture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43" y="945753"/>
            <a:ext cx="4332517" cy="1915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743" y="978692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http://</a:t>
            </a:r>
            <a:r>
              <a:rPr lang="en-US" sz="1200" dirty="0" err="1">
                <a:solidFill>
                  <a:srgbClr val="FFFFFF"/>
                </a:solidFill>
              </a:rPr>
              <a:t>www.whale</a:t>
            </a:r>
            <a:r>
              <a:rPr lang="en-US" sz="1200" dirty="0">
                <a:solidFill>
                  <a:srgbClr val="FFFFFF"/>
                </a:solidFill>
              </a:rPr>
              <a:t>-watching-</a:t>
            </a:r>
            <a:r>
              <a:rPr lang="en-US" sz="1200" dirty="0" err="1">
                <a:solidFill>
                  <a:srgbClr val="FFFFFF"/>
                </a:solidFill>
              </a:rPr>
              <a:t>alaska.com</a:t>
            </a:r>
            <a:r>
              <a:rPr lang="en-US" sz="1200" dirty="0">
                <a:solidFill>
                  <a:srgbClr val="FFFFFF"/>
                </a:solidFill>
              </a:rPr>
              <a:t>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260" y="945753"/>
            <a:ext cx="3684202" cy="19157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11010" y="901924"/>
            <a:ext cx="1669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http://</a:t>
            </a:r>
            <a:r>
              <a:rPr lang="en-US" sz="1200" dirty="0" err="1">
                <a:solidFill>
                  <a:srgbClr val="FFFFFF"/>
                </a:solidFill>
              </a:rPr>
              <a:t>www.dpi.nsw.gov.au</a:t>
            </a:r>
            <a:r>
              <a:rPr lang="en-US" sz="1200" dirty="0">
                <a:solidFill>
                  <a:srgbClr val="FFFFFF"/>
                </a:solidFill>
              </a:rPr>
              <a:t>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6743" y="4489313"/>
            <a:ext cx="1669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FFFF"/>
                </a:solidFill>
              </a:rPr>
              <a:t>n</a:t>
            </a:r>
            <a:r>
              <a:rPr lang="en-US" sz="1200" dirty="0" err="1" smtClean="0">
                <a:solidFill>
                  <a:srgbClr val="FFFFFF"/>
                </a:solidFill>
              </a:rPr>
              <a:t>ationalgeographic.com</a:t>
            </a:r>
            <a:r>
              <a:rPr lang="en-US" sz="1200" dirty="0" smtClean="0">
                <a:solidFill>
                  <a:srgbClr val="FFFFFF"/>
                </a:solidFill>
              </a:rPr>
              <a:t>/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8075" y="4489313"/>
            <a:ext cx="2441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http://</a:t>
            </a:r>
            <a:r>
              <a:rPr lang="en-US" sz="1200" dirty="0" err="1">
                <a:solidFill>
                  <a:srgbClr val="FFFFFF"/>
                </a:solidFill>
              </a:rPr>
              <a:t>www.australiansforanimals.org.au</a:t>
            </a:r>
            <a:r>
              <a:rPr lang="en-US" sz="1200" dirty="0">
                <a:solidFill>
                  <a:srgbClr val="FFFF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26811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1353" y="398459"/>
            <a:ext cx="8229600" cy="5070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CKMRsim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 R package for Close-Kin Mark-Recapture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47849"/>
            <a:ext cx="8229600" cy="2973774"/>
          </a:xfrm>
        </p:spPr>
        <p:txBody>
          <a:bodyPr/>
          <a:lstStyle/>
          <a:p>
            <a:r>
              <a:rPr lang="en-US" sz="2800" dirty="0" smtClean="0"/>
              <a:t>Efficient estimation of tiny false positive rates</a:t>
            </a:r>
            <a:endParaRPr lang="en-US" dirty="0" smtClean="0"/>
          </a:p>
          <a:p>
            <a:r>
              <a:rPr lang="en-US" sz="2800" dirty="0" smtClean="0"/>
              <a:t>Models for most data types</a:t>
            </a:r>
          </a:p>
          <a:p>
            <a:r>
              <a:rPr lang="en-US" sz="2800" dirty="0" smtClean="0"/>
              <a:t>Simulation of physically linked markers</a:t>
            </a:r>
          </a:p>
          <a:p>
            <a:r>
              <a:rPr lang="en-US" sz="2800" dirty="0" smtClean="0"/>
              <a:t>Available on </a:t>
            </a:r>
            <a:r>
              <a:rPr lang="en-US" sz="2800" dirty="0" err="1" smtClean="0"/>
              <a:t>GitHub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7513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1353" y="398459"/>
            <a:ext cx="8229600" cy="11047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CKMRsim</a:t>
            </a:r>
            <a:r>
              <a:rPr lang="en-US" dirty="0" smtClean="0"/>
              <a:t> on Rockfish </a:t>
            </a:r>
            <a:r>
              <a:rPr lang="en-US" dirty="0" err="1"/>
              <a:t>M</a:t>
            </a:r>
            <a:r>
              <a:rPr lang="en-US" dirty="0" err="1" smtClean="0"/>
              <a:t>icrohaplotypes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15,000 </a:t>
            </a:r>
            <a:r>
              <a:rPr lang="en-US" dirty="0" smtClean="0"/>
              <a:t>Fish </a:t>
            </a:r>
            <a:r>
              <a:rPr lang="en-US" dirty="0" smtClean="0"/>
              <a:t>and </a:t>
            </a:r>
            <a:r>
              <a:rPr lang="en-US" dirty="0" smtClean="0"/>
              <a:t>Counting</a:t>
            </a:r>
            <a:r>
              <a:rPr lang="is-IS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 descr="adult_kelprockfish_pho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6" y="1753200"/>
            <a:ext cx="3937000" cy="2667000"/>
          </a:xfrm>
          <a:prstGeom prst="rect">
            <a:avLst/>
          </a:prstGeom>
        </p:spPr>
      </p:pic>
      <p:pic>
        <p:nvPicPr>
          <p:cNvPr id="6" name="Picture 5" descr="juvie_rockfi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40" y="1462970"/>
            <a:ext cx="3093227" cy="32573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0616" y="4035221"/>
            <a:ext cx="956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FFF"/>
                </a:solidFill>
              </a:rPr>
              <a:t>w</a:t>
            </a:r>
            <a:r>
              <a:rPr lang="en-US" sz="1200" dirty="0" err="1" smtClean="0">
                <a:solidFill>
                  <a:srgbClr val="FFFFFF"/>
                </a:solidFill>
              </a:rPr>
              <a:t>ikimedia.org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83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53" y="398459"/>
            <a:ext cx="8229600" cy="37975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Importance of Being Honest</a:t>
            </a:r>
            <a:r>
              <a:rPr lang="en-US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How much better is that new genetic data going to be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There are many ways to inadvertently get that question wrong.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3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53" y="398459"/>
            <a:ext cx="8229600" cy="5070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Example: Genetic Stock Identification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mixifish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838" y="1042121"/>
            <a:ext cx="4502296" cy="351053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58181"/>
            <a:ext cx="3867135" cy="3394472"/>
          </a:xfrm>
        </p:spPr>
        <p:txBody>
          <a:bodyPr/>
          <a:lstStyle/>
          <a:p>
            <a:r>
              <a:rPr lang="en-US" sz="2800" dirty="0" smtClean="0"/>
              <a:t>Use genetic markers to identify the population-of-origin of ocean-caught fish.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385838" y="1042121"/>
            <a:ext cx="4640609" cy="351053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0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68" y="392588"/>
            <a:ext cx="7869004" cy="337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7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181" y="1708812"/>
            <a:ext cx="4851439" cy="3057499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5208494" y="72348"/>
            <a:ext cx="2756965" cy="1366505"/>
          </a:xfrm>
          <a:prstGeom prst="wedgeRoundRectCallout">
            <a:avLst>
              <a:gd name="adj1" fmla="val -34827"/>
              <a:gd name="adj2" fmla="val 8073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08494" y="120574"/>
            <a:ext cx="2957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Next time, use a proper cross- validation method!!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093090" y="1688048"/>
            <a:ext cx="1524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FFF"/>
                </a:solidFill>
              </a:rPr>
              <a:t>w</a:t>
            </a:r>
            <a:r>
              <a:rPr lang="en-US" sz="1200" dirty="0" err="1" smtClean="0">
                <a:solidFill>
                  <a:srgbClr val="FFFFFF"/>
                </a:solidFill>
              </a:rPr>
              <a:t>restingnewsworld.com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89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34" y="1408460"/>
            <a:ext cx="4842918" cy="32286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4934" y="1400210"/>
            <a:ext cx="104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s</a:t>
            </a:r>
            <a:r>
              <a:rPr lang="en-US" dirty="0" err="1" smtClean="0">
                <a:solidFill>
                  <a:srgbClr val="FFFFFF"/>
                </a:solidFill>
              </a:rPr>
              <a:t>alon.com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3568782" y="241149"/>
            <a:ext cx="5118021" cy="1808615"/>
          </a:xfrm>
          <a:prstGeom prst="wedgeRoundRectCallout">
            <a:avLst>
              <a:gd name="adj1" fmla="val -51301"/>
              <a:gd name="adj2" fmla="val 10827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37576" y="401914"/>
            <a:ext cx="47905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Good Morning.  Can everyone say,</a:t>
            </a:r>
          </a:p>
          <a:p>
            <a:pPr algn="ctr"/>
            <a:endParaRPr lang="en-US" sz="2400" dirty="0"/>
          </a:p>
          <a:p>
            <a:pPr algn="ctr"/>
            <a:r>
              <a:rPr lang="en-US" sz="3600" dirty="0" smtClean="0"/>
              <a:t>“High-grading bias?”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7696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51" y="2122720"/>
            <a:ext cx="4699719" cy="2643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53" y="398459"/>
            <a:ext cx="8229600" cy="5070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Software and methods widely applied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9" y="1015946"/>
            <a:ext cx="4034974" cy="22730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287" y="2981204"/>
            <a:ext cx="1068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FFFF"/>
                </a:solidFill>
              </a:rPr>
              <a:t>p</a:t>
            </a:r>
            <a:r>
              <a:rPr lang="en-US" sz="1400" dirty="0" err="1" smtClean="0">
                <a:solidFill>
                  <a:srgbClr val="FFFFFF"/>
                </a:solidFill>
              </a:rPr>
              <a:t>ewtrusts.org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17" y="897825"/>
            <a:ext cx="2459566" cy="25415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71706" y="836195"/>
            <a:ext cx="851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d</a:t>
            </a:r>
            <a:r>
              <a:rPr lang="en-US" sz="1200" dirty="0" err="1" smtClean="0">
                <a:solidFill>
                  <a:schemeClr val="bg1"/>
                </a:solidFill>
              </a:rPr>
              <a:t>rakehs.org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6261" y="4555860"/>
            <a:ext cx="1595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http://maritime-</a:t>
            </a:r>
            <a:r>
              <a:rPr lang="en-US" sz="1000" dirty="0" err="1">
                <a:solidFill>
                  <a:srgbClr val="FFFFFF"/>
                </a:solidFill>
              </a:rPr>
              <a:t>executive.com</a:t>
            </a:r>
            <a:r>
              <a:rPr lang="en-US" sz="1000" dirty="0">
                <a:solidFill>
                  <a:srgbClr val="FFFF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2689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53" y="398459"/>
            <a:ext cx="8229600" cy="5070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Extraordinary advances in genetic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82975" y="2463678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www.bioplatforms.com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78389" y="974569"/>
            <a:ext cx="3566971" cy="3004040"/>
            <a:chOff x="778389" y="974568"/>
            <a:chExt cx="4456116" cy="334069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389" y="974568"/>
              <a:ext cx="4456116" cy="33406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78389" y="3945929"/>
              <a:ext cx="963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FFFF"/>
                  </a:solidFill>
                </a:rPr>
                <a:t>s</a:t>
              </a:r>
              <a:r>
                <a:rPr lang="en-US" dirty="0" err="1" smtClean="0">
                  <a:solidFill>
                    <a:srgbClr val="FFFFFF"/>
                  </a:solidFill>
                </a:rPr>
                <a:t>tcorp.no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58" y="2158962"/>
            <a:ext cx="4397345" cy="2501938"/>
          </a:xfrm>
          <a:prstGeom prst="rect">
            <a:avLst/>
          </a:prstGeom>
        </p:spPr>
      </p:pic>
      <p:pic>
        <p:nvPicPr>
          <p:cNvPr id="6" name="Picture 5" descr="BPA-EBI-Bioinformatics-Training-thum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76" y="974569"/>
            <a:ext cx="2723629" cy="17022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67054" y="4306871"/>
            <a:ext cx="83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t</a:t>
            </a:r>
            <a:r>
              <a:rPr lang="en-US" dirty="0" err="1" smtClean="0">
                <a:solidFill>
                  <a:srgbClr val="FFFFFF"/>
                </a:solidFill>
              </a:rPr>
              <a:t>au.ac.il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93451" y="2307505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b</a:t>
            </a:r>
            <a:r>
              <a:rPr lang="en-US" dirty="0" err="1" smtClean="0">
                <a:solidFill>
                  <a:srgbClr val="FFFFFF"/>
                </a:solidFill>
              </a:rPr>
              <a:t>ioplatforms.com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859057" y="2676837"/>
            <a:ext cx="5095050" cy="17455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91" y="3202139"/>
            <a:ext cx="4853738" cy="8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37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Administration | National Marine </a:t>
            </a:r>
            <a:r>
              <a:rPr lang="en-US" smtClean="0"/>
              <a:t>Fisheries Service </a:t>
            </a:r>
            <a:r>
              <a:rPr lang="en-US" dirty="0" smtClean="0"/>
              <a:t>| Page </a:t>
            </a:r>
            <a:fld id="{632D3AEB-7CBE-3049-91AC-335C6B4F5BF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56029"/>
            <a:ext cx="8229600" cy="2370195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Google Scholar Search:  “Eric C Anderson”</a:t>
            </a:r>
          </a:p>
          <a:p>
            <a:pPr algn="l"/>
            <a:endParaRPr lang="en-US" sz="4000" dirty="0"/>
          </a:p>
          <a:p>
            <a:pPr algn="l"/>
            <a:r>
              <a:rPr lang="en-US" sz="4000" dirty="0" err="1"/>
              <a:t>g</a:t>
            </a:r>
            <a:r>
              <a:rPr lang="en-US" sz="4000" dirty="0" err="1" smtClean="0"/>
              <a:t>ithub.com</a:t>
            </a:r>
            <a:r>
              <a:rPr lang="en-US" sz="4000" dirty="0" smtClean="0"/>
              <a:t>/</a:t>
            </a:r>
            <a:r>
              <a:rPr lang="en-US" sz="4000" dirty="0" err="1" smtClean="0"/>
              <a:t>eriqande</a:t>
            </a:r>
            <a:endParaRPr lang="en-US" sz="4000" dirty="0" smtClean="0"/>
          </a:p>
          <a:p>
            <a:pPr algn="l"/>
            <a:endParaRPr lang="en-US" sz="4000" dirty="0"/>
          </a:p>
          <a:p>
            <a:pPr algn="l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2548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53" y="398459"/>
            <a:ext cx="8229600" cy="5070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Highlights of three statistical genetic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3" y="1371840"/>
            <a:ext cx="8229600" cy="339447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 smtClean="0"/>
              <a:t>Pedigree Reconstruction</a:t>
            </a:r>
            <a:endParaRPr lang="en-US" dirty="0" smtClean="0"/>
          </a:p>
          <a:p>
            <a:pPr>
              <a:lnSpc>
                <a:spcPct val="250000"/>
              </a:lnSpc>
            </a:pPr>
            <a:r>
              <a:rPr lang="en-US" sz="2800" dirty="0" smtClean="0"/>
              <a:t>Close-Kin Mark-Recapture</a:t>
            </a:r>
          </a:p>
          <a:p>
            <a:pPr>
              <a:lnSpc>
                <a:spcPct val="250000"/>
              </a:lnSpc>
            </a:pPr>
            <a:r>
              <a:rPr lang="en-US" sz="2800" dirty="0" smtClean="0"/>
              <a:t>Keeping </a:t>
            </a:r>
            <a:r>
              <a:rPr lang="en-US" sz="2800" dirty="0"/>
              <a:t>P</a:t>
            </a:r>
            <a:r>
              <a:rPr lang="en-US" sz="2800" dirty="0" smtClean="0"/>
              <a:t>eople Honest</a:t>
            </a:r>
            <a:endParaRPr lang="en-US" sz="2800" b="1" dirty="0"/>
          </a:p>
          <a:p>
            <a:pPr>
              <a:lnSpc>
                <a:spcPct val="25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061" y="1446889"/>
            <a:ext cx="4616892" cy="32241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53" y="398459"/>
            <a:ext cx="8229600" cy="10403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Applications to Fisheries Management</a:t>
            </a:r>
            <a:br>
              <a:rPr lang="en-US" dirty="0" smtClean="0"/>
            </a:br>
            <a:r>
              <a:rPr lang="en-US" dirty="0" smtClean="0"/>
              <a:t> and Animal Conservation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63" y="1706952"/>
            <a:ext cx="3747205" cy="2498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0744" y="3897312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http://</a:t>
            </a:r>
            <a:r>
              <a:rPr lang="en-US" sz="1400" dirty="0" err="1">
                <a:solidFill>
                  <a:schemeClr val="bg1"/>
                </a:solidFill>
              </a:rPr>
              <a:t>juneauempire.com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60566" y="4357524"/>
            <a:ext cx="101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</a:t>
            </a:r>
            <a:r>
              <a:rPr lang="en-US" sz="1400" dirty="0" err="1" smtClean="0"/>
              <a:t>udubon.org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263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53" y="398459"/>
            <a:ext cx="8229600" cy="11623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Inferring Pedigrees: an extension of parentage inference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genvarpi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79" y="1365331"/>
            <a:ext cx="6326009" cy="313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45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23" y="3327731"/>
            <a:ext cx="3471634" cy="1072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53" y="398459"/>
            <a:ext cx="8229600" cy="5070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developed Parentage Based Tagging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Administration | National Marine Fisheries Service | Page </a:t>
            </a:r>
            <a:fld id="{632D3AEB-7CBE-3049-91AC-335C6B4F5BF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22" y="999255"/>
            <a:ext cx="5226050" cy="18363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1586" y="2416731"/>
            <a:ext cx="181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www.wildlife.ca.gov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216" y="990867"/>
            <a:ext cx="2701631" cy="35903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53" y="2835642"/>
            <a:ext cx="2022497" cy="2019131"/>
          </a:xfrm>
          <a:prstGeom prst="rect">
            <a:avLst/>
          </a:prstGeom>
        </p:spPr>
      </p:pic>
      <p:pic>
        <p:nvPicPr>
          <p:cNvPr id="11" name="Picture 10" descr="idfg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842" y="2882596"/>
            <a:ext cx="1643731" cy="188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8229600" cy="1126124"/>
          </a:xfrm>
        </p:spPr>
        <p:txBody>
          <a:bodyPr>
            <a:normAutofit fontScale="90000"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.but reconstructing multigenerational pedigrees in wild populations is much harder.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</a:t>
            </a:r>
            <a:endParaRPr lang="en-US" dirty="0"/>
          </a:p>
        </p:txBody>
      </p:sp>
      <p:pic>
        <p:nvPicPr>
          <p:cNvPr id="8" name="Picture 7" descr="chinook_salmon_fws_slide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23" y="2780298"/>
            <a:ext cx="5416400" cy="1986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83" y="1323653"/>
            <a:ext cx="7621230" cy="160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86730" y="4426546"/>
            <a:ext cx="102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usfws.gov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77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11" y="149573"/>
            <a:ext cx="8461212" cy="1930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8" y="2211189"/>
            <a:ext cx="2021867" cy="22819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262" y="2211189"/>
            <a:ext cx="2242335" cy="2194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579" y="1874131"/>
            <a:ext cx="2999437" cy="6741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280" y="2675207"/>
            <a:ext cx="3237833" cy="970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446" y="3821479"/>
            <a:ext cx="3290477" cy="58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8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5259943" cy="15163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Inferring Relationships in Large, Sparsely-sampled 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Administration | National Marine Fisheries Service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143" y="0"/>
            <a:ext cx="3175555" cy="476631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26053" y="2034860"/>
            <a:ext cx="4744992" cy="273145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When only a small fraction of the population is sampled, related pairs are few and far between.</a:t>
            </a:r>
          </a:p>
          <a:p>
            <a:r>
              <a:rPr lang="en-US" sz="2800" dirty="0" smtClean="0"/>
              <a:t>Joint inference between them all is unnecessary</a:t>
            </a:r>
            <a:r>
              <a:rPr lang="mr-IN" sz="2800" dirty="0" smtClean="0"/>
              <a:t>…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7513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OAA Fisheries Content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</TotalTime>
  <Words>395</Words>
  <Application>Microsoft Macintosh PowerPoint</Application>
  <PresentationFormat>On-screen Show (16:9)</PresentationFormat>
  <Paragraphs>75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NOAA Fisheries Content Slides</vt:lpstr>
      <vt:lpstr>NOAA Divider Slides</vt:lpstr>
      <vt:lpstr>NOAA Title Options</vt:lpstr>
      <vt:lpstr>Methodological Advances in Statistical Population Genetics</vt:lpstr>
      <vt:lpstr>Extraordinary advances in genetic technology</vt:lpstr>
      <vt:lpstr>Highlights of three statistical genetic problems</vt:lpstr>
      <vt:lpstr>Applications to Fisheries Management  and Animal Conservation</vt:lpstr>
      <vt:lpstr>Inferring Pedigrees: an extension of parentage inference</vt:lpstr>
      <vt:lpstr>We developed Parentage Based Tagging…</vt:lpstr>
      <vt:lpstr>….but reconstructing multigenerational pedigrees in wild populations is much harder.</vt:lpstr>
      <vt:lpstr>PowerPoint Presentation</vt:lpstr>
      <vt:lpstr>Inferring Relationships in Large, Sparsely-sampled populations</vt:lpstr>
      <vt:lpstr>PowerPoint Presentation</vt:lpstr>
      <vt:lpstr>Applications of Close-Kin Mark-Recapture</vt:lpstr>
      <vt:lpstr>CKMRsim An R package for Close-Kin Mark-Recapture</vt:lpstr>
      <vt:lpstr>CKMRsim on Rockfish Microhaplotypes. 15,000 Fish and Counting… </vt:lpstr>
      <vt:lpstr>The Importance of Being Honest:  How much better is that new genetic data going to be?  There are many ways to inadvertently get that question wrong. </vt:lpstr>
      <vt:lpstr>Example: Genetic Stock Identification</vt:lpstr>
      <vt:lpstr>PowerPoint Presentation</vt:lpstr>
      <vt:lpstr>PowerPoint Presentation</vt:lpstr>
      <vt:lpstr>PowerPoint Presentation</vt:lpstr>
      <vt:lpstr>Software and methods widely applied</vt:lpstr>
      <vt:lpstr>More Information</vt:lpstr>
    </vt:vector>
  </TitlesOfParts>
  <Company>Janin/Cliff Design,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Durham</dc:creator>
  <cp:lastModifiedBy>Eric Anderson</cp:lastModifiedBy>
  <cp:revision>153</cp:revision>
  <dcterms:created xsi:type="dcterms:W3CDTF">2016-03-22T15:20:45Z</dcterms:created>
  <dcterms:modified xsi:type="dcterms:W3CDTF">2017-05-04T23:55:54Z</dcterms:modified>
</cp:coreProperties>
</file>